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6858000" cy="9144000"/>
  <p:embeddedFontLst>
    <p:embeddedFont>
      <p:font typeface="Roboto Slab"/>
      <p:regular r:id="rId31"/>
      <p:bold r:id="rId32"/>
    </p:embeddedFont>
    <p:embeddedFont>
      <p:font typeface="Roboto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Slab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Roboto-regular.fntdata"/><Relationship Id="rId10" Type="http://schemas.openxmlformats.org/officeDocument/2006/relationships/slide" Target="slides/slide5.xml"/><Relationship Id="rId32" Type="http://schemas.openxmlformats.org/officeDocument/2006/relationships/font" Target="fonts/RobotoSlab-bold.fntdata"/><Relationship Id="rId13" Type="http://schemas.openxmlformats.org/officeDocument/2006/relationships/slide" Target="slides/slide8.xml"/><Relationship Id="rId35" Type="http://schemas.openxmlformats.org/officeDocument/2006/relationships/font" Target="fonts/Roboto-italic.fntdata"/><Relationship Id="rId12" Type="http://schemas.openxmlformats.org/officeDocument/2006/relationships/slide" Target="slides/slide7.xml"/><Relationship Id="rId34" Type="http://schemas.openxmlformats.org/officeDocument/2006/relationships/font" Target="fonts/Roboto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Roboto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93b26f51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93b26f51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dc0df3271e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dc0df3271e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4891b631b9_1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4891b631b9_1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dc0df3271e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dc0df3271e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4891b631b9_1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4891b631b9_1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4891b631b9_1_3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24891b631b9_1_3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4891b631b9_1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4891b631b9_1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4891b631b9_1_3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24891b631b9_1_3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4891b631b9_1_3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4891b631b9_1_3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4891b631b9_1_3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24891b631b9_1_3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dc0df3271e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2dc0df3271e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4891b631b9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4891b631b9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4891b631b9_1_3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24891b631b9_1_3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dc0df3271e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dc0df3271e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2441efdaab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32441efdaab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2441efdaab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2441efdaab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4891b631b9_1_3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24891b631b9_1_3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4891b631b9_1_4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24891b631b9_1_4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4891b631b9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4891b631b9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dc0df3271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dc0df3271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4891b631b9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4891b631b9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dc0df3271e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dc0df3271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4891b631b9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4891b631b9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dc0df3271e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dc0df3271e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4891b631b9_1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4891b631b9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2.png"/><Relationship Id="rId4" Type="http://schemas.openxmlformats.org/officeDocument/2006/relationships/image" Target="../media/image22.png"/><Relationship Id="rId5" Type="http://schemas.openxmlformats.org/officeDocument/2006/relationships/image" Target="../media/image31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2.png"/><Relationship Id="rId4" Type="http://schemas.openxmlformats.org/officeDocument/2006/relationships/image" Target="../media/image30.png"/><Relationship Id="rId11" Type="http://schemas.openxmlformats.org/officeDocument/2006/relationships/image" Target="../media/image34.png"/><Relationship Id="rId10" Type="http://schemas.openxmlformats.org/officeDocument/2006/relationships/image" Target="../media/image38.png"/><Relationship Id="rId9" Type="http://schemas.openxmlformats.org/officeDocument/2006/relationships/image" Target="../media/image36.png"/><Relationship Id="rId5" Type="http://schemas.openxmlformats.org/officeDocument/2006/relationships/image" Target="../media/image33.png"/><Relationship Id="rId6" Type="http://schemas.openxmlformats.org/officeDocument/2006/relationships/image" Target="../media/image32.png"/><Relationship Id="rId7" Type="http://schemas.openxmlformats.org/officeDocument/2006/relationships/image" Target="../media/image46.png"/><Relationship Id="rId8" Type="http://schemas.openxmlformats.org/officeDocument/2006/relationships/image" Target="../media/image3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1.png"/><Relationship Id="rId4" Type="http://schemas.openxmlformats.org/officeDocument/2006/relationships/image" Target="../media/image3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0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0.png"/><Relationship Id="rId4" Type="http://schemas.openxmlformats.org/officeDocument/2006/relationships/image" Target="../media/image43.png"/><Relationship Id="rId5" Type="http://schemas.openxmlformats.org/officeDocument/2006/relationships/image" Target="../media/image4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2.png"/><Relationship Id="rId4" Type="http://schemas.openxmlformats.org/officeDocument/2006/relationships/image" Target="../media/image20.jpg"/><Relationship Id="rId10" Type="http://schemas.openxmlformats.org/officeDocument/2006/relationships/image" Target="../media/image2.png"/><Relationship Id="rId9" Type="http://schemas.openxmlformats.org/officeDocument/2006/relationships/image" Target="../media/image4.png"/><Relationship Id="rId5" Type="http://schemas.openxmlformats.org/officeDocument/2006/relationships/image" Target="../media/image8.jpg"/><Relationship Id="rId6" Type="http://schemas.openxmlformats.org/officeDocument/2006/relationships/image" Target="../media/image15.jpg"/><Relationship Id="rId7" Type="http://schemas.openxmlformats.org/officeDocument/2006/relationships/image" Target="../media/image47.jpg"/><Relationship Id="rId8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2.png"/><Relationship Id="rId4" Type="http://schemas.openxmlformats.org/officeDocument/2006/relationships/image" Target="../media/image48.jpg"/><Relationship Id="rId5" Type="http://schemas.openxmlformats.org/officeDocument/2006/relationships/image" Target="../media/image49.jpg"/><Relationship Id="rId6" Type="http://schemas.openxmlformats.org/officeDocument/2006/relationships/image" Target="../media/image21.jpg"/><Relationship Id="rId7" Type="http://schemas.openxmlformats.org/officeDocument/2006/relationships/image" Target="../media/image3.png"/><Relationship Id="rId8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2.png"/><Relationship Id="rId4" Type="http://schemas.openxmlformats.org/officeDocument/2006/relationships/image" Target="../media/image5.png"/><Relationship Id="rId9" Type="http://schemas.openxmlformats.org/officeDocument/2006/relationships/image" Target="../media/image24.png"/><Relationship Id="rId5" Type="http://schemas.openxmlformats.org/officeDocument/2006/relationships/image" Target="../media/image44.jpg"/><Relationship Id="rId6" Type="http://schemas.openxmlformats.org/officeDocument/2006/relationships/image" Target="../media/image12.jpg"/><Relationship Id="rId7" Type="http://schemas.openxmlformats.org/officeDocument/2006/relationships/image" Target="../media/image14.png"/><Relationship Id="rId8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2.png"/><Relationship Id="rId4" Type="http://schemas.openxmlformats.org/officeDocument/2006/relationships/image" Target="../media/image45.jpg"/><Relationship Id="rId5" Type="http://schemas.openxmlformats.org/officeDocument/2006/relationships/image" Target="../media/image17.png"/><Relationship Id="rId6" Type="http://schemas.openxmlformats.org/officeDocument/2006/relationships/image" Target="../media/image28.jpg"/><Relationship Id="rId7" Type="http://schemas.openxmlformats.org/officeDocument/2006/relationships/image" Target="../media/image13.png"/><Relationship Id="rId8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/>
          <p:nvPr/>
        </p:nvSpPr>
        <p:spPr>
          <a:xfrm>
            <a:off x="-3075" y="-6125"/>
            <a:ext cx="5981700" cy="5159131"/>
          </a:xfrm>
          <a:custGeom>
            <a:rect b="b" l="l" r="r" t="t"/>
            <a:pathLst>
              <a:path extrusionOk="0" h="205359" w="239268">
                <a:moveTo>
                  <a:pt x="0" y="0"/>
                </a:moveTo>
                <a:lnTo>
                  <a:pt x="0" y="205359"/>
                </a:lnTo>
                <a:lnTo>
                  <a:pt x="239268" y="205359"/>
                </a:lnTo>
                <a:lnTo>
                  <a:pt x="103632" y="0"/>
                </a:lnTo>
                <a:close/>
              </a:path>
            </a:pathLst>
          </a:custGeom>
          <a:solidFill>
            <a:srgbClr val="FF8318"/>
          </a:solidFill>
          <a:ln>
            <a:noFill/>
          </a:ln>
        </p:spPr>
      </p:sp>
      <p:grpSp>
        <p:nvGrpSpPr>
          <p:cNvPr id="64" name="Google Shape;64;p13"/>
          <p:cNvGrpSpPr/>
          <p:nvPr/>
        </p:nvGrpSpPr>
        <p:grpSpPr>
          <a:xfrm>
            <a:off x="7767371" y="8226"/>
            <a:ext cx="930320" cy="2560506"/>
            <a:chOff x="-1435027" y="1362018"/>
            <a:chExt cx="944104" cy="2598443"/>
          </a:xfrm>
        </p:grpSpPr>
        <p:sp>
          <p:nvSpPr>
            <p:cNvPr id="65" name="Google Shape;65;p13"/>
            <p:cNvSpPr/>
            <p:nvPr/>
          </p:nvSpPr>
          <p:spPr>
            <a:xfrm>
              <a:off x="-1079594" y="1663708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-1079594" y="1962964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3"/>
            <p:cNvSpPr/>
            <p:nvPr/>
          </p:nvSpPr>
          <p:spPr>
            <a:xfrm>
              <a:off x="-1079594" y="2262219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3"/>
            <p:cNvSpPr/>
            <p:nvPr/>
          </p:nvSpPr>
          <p:spPr>
            <a:xfrm>
              <a:off x="-1079594" y="2561474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3"/>
            <p:cNvSpPr/>
            <p:nvPr/>
          </p:nvSpPr>
          <p:spPr>
            <a:xfrm>
              <a:off x="-1079594" y="2860730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-1079594" y="3159985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-1079594" y="3459240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-1435012" y="1962429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-1435012" y="2261684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-1435012" y="2560940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-1435012" y="2860195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3"/>
            <p:cNvSpPr/>
            <p:nvPr/>
          </p:nvSpPr>
          <p:spPr>
            <a:xfrm>
              <a:off x="-1435012" y="3159450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-1435012" y="3458705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-1435012" y="3757961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-725224" y="1362018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3"/>
            <p:cNvSpPr/>
            <p:nvPr/>
          </p:nvSpPr>
          <p:spPr>
            <a:xfrm>
              <a:off x="-725224" y="1661273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-725224" y="1960529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-725224" y="2259784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-725224" y="2559039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-725224" y="2858295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-725224" y="3157550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-1435027" y="1663708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" name="Google Shape;87;p13"/>
          <p:cNvGrpSpPr/>
          <p:nvPr/>
        </p:nvGrpSpPr>
        <p:grpSpPr>
          <a:xfrm>
            <a:off x="2613540" y="3629703"/>
            <a:ext cx="839275" cy="1510762"/>
            <a:chOff x="-1449485" y="3330463"/>
            <a:chExt cx="839275" cy="1510762"/>
          </a:xfrm>
        </p:grpSpPr>
        <p:sp>
          <p:nvSpPr>
            <p:cNvPr id="88" name="Google Shape;88;p13"/>
            <p:cNvSpPr/>
            <p:nvPr/>
          </p:nvSpPr>
          <p:spPr>
            <a:xfrm>
              <a:off x="-1132920" y="3598363"/>
              <a:ext cx="208030" cy="179908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-1132920" y="3864102"/>
              <a:ext cx="208030" cy="179908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-1132920" y="4129840"/>
              <a:ext cx="208030" cy="179908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-1132920" y="4395578"/>
              <a:ext cx="208030" cy="179908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-1132920" y="4661316"/>
              <a:ext cx="208030" cy="179908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-1449485" y="3863627"/>
              <a:ext cx="208030" cy="179908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-1449485" y="4129365"/>
              <a:ext cx="208030" cy="179908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-1449485" y="4395104"/>
              <a:ext cx="208030" cy="179908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-1449485" y="4660842"/>
              <a:ext cx="208030" cy="179908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-818240" y="3330463"/>
              <a:ext cx="208030" cy="179908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3"/>
            <p:cNvSpPr/>
            <p:nvPr/>
          </p:nvSpPr>
          <p:spPr>
            <a:xfrm>
              <a:off x="-818240" y="3596201"/>
              <a:ext cx="208030" cy="179908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-818240" y="3861939"/>
              <a:ext cx="208030" cy="179908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-818240" y="4127678"/>
              <a:ext cx="208030" cy="179908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-818240" y="4393416"/>
              <a:ext cx="208030" cy="179908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-818240" y="4659154"/>
              <a:ext cx="208030" cy="179908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3"/>
          <p:cNvSpPr txBox="1"/>
          <p:nvPr>
            <p:ph idx="4294967295" type="title"/>
          </p:nvPr>
        </p:nvSpPr>
        <p:spPr>
          <a:xfrm>
            <a:off x="518850" y="2084125"/>
            <a:ext cx="2618400" cy="134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11323B"/>
                </a:solidFill>
              </a:rPr>
              <a:t>Fall 2024 Season Review</a:t>
            </a:r>
            <a:endParaRPr sz="3600">
              <a:solidFill>
                <a:srgbClr val="11323B"/>
              </a:solidFill>
            </a:endParaRPr>
          </a:p>
        </p:txBody>
      </p:sp>
      <p:pic>
        <p:nvPicPr>
          <p:cNvPr id="104" name="Google Shape;10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3475" y="1790520"/>
            <a:ext cx="4111725" cy="1562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2"/>
          <p:cNvPicPr preferRelativeResize="0"/>
          <p:nvPr/>
        </p:nvPicPr>
        <p:blipFill rotWithShape="1">
          <a:blip r:embed="rId3">
            <a:alphaModFix/>
          </a:blip>
          <a:srcRect b="864" l="0" r="0" t="864"/>
          <a:stretch/>
        </p:blipFill>
        <p:spPr>
          <a:xfrm>
            <a:off x="267775" y="1742677"/>
            <a:ext cx="8608439" cy="245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2nd</a:t>
            </a:r>
            <a:r>
              <a:rPr lang="en"/>
              <a:t> Place</a:t>
            </a:r>
            <a:endParaRPr/>
          </a:p>
        </p:txBody>
      </p:sp>
      <p:sp>
        <p:nvSpPr>
          <p:cNvPr id="190" name="Google Shape;190;p22"/>
          <p:cNvSpPr/>
          <p:nvPr/>
        </p:nvSpPr>
        <p:spPr>
          <a:xfrm>
            <a:off x="811925" y="2332650"/>
            <a:ext cx="7764600" cy="288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3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3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Scootytang</a:t>
            </a:r>
            <a:endParaRPr/>
          </a:p>
        </p:txBody>
      </p:sp>
      <p:sp>
        <p:nvSpPr>
          <p:cNvPr id="197" name="Google Shape;197;p23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Captain: Seth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MVB: Aaron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New Best Games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N/A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New Best Series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Buck Nasty (476) +29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New Best Avg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N/A</a:t>
            </a:r>
            <a:endParaRPr/>
          </a:p>
        </p:txBody>
      </p:sp>
      <p:pic>
        <p:nvPicPr>
          <p:cNvPr id="198" name="Google Shape;19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83725" y="407675"/>
            <a:ext cx="1051560" cy="1051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90575" y="402888"/>
            <a:ext cx="1051560" cy="1061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94375" y="407675"/>
            <a:ext cx="1051560" cy="1051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64125" y="407675"/>
            <a:ext cx="1051560" cy="1051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40325" y="496295"/>
            <a:ext cx="1613975" cy="10977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4"/>
          <p:cNvPicPr preferRelativeResize="0"/>
          <p:nvPr/>
        </p:nvPicPr>
        <p:blipFill rotWithShape="1">
          <a:blip r:embed="rId3">
            <a:alphaModFix/>
          </a:blip>
          <a:srcRect b="864" l="0" r="0" t="864"/>
          <a:stretch/>
        </p:blipFill>
        <p:spPr>
          <a:xfrm>
            <a:off x="267775" y="1742677"/>
            <a:ext cx="8608439" cy="245475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Champs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8318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25"/>
          <p:cNvPicPr preferRelativeResize="0"/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5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Squid Row</a:t>
            </a:r>
            <a:endParaRPr/>
          </a:p>
        </p:txBody>
      </p:sp>
      <p:sp>
        <p:nvSpPr>
          <p:cNvPr id="215" name="Google Shape;215;p25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Captain: Dennis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MVB: Dennis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New Best Games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N/A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New Best Series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Chris (556) +30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New Best Avg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Chris (148) +1</a:t>
            </a:r>
            <a:endParaRPr/>
          </a:p>
        </p:txBody>
      </p:sp>
      <p:pic>
        <p:nvPicPr>
          <p:cNvPr id="216" name="Google Shape;21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610750"/>
            <a:ext cx="1051560" cy="1051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64950" y="610750"/>
            <a:ext cx="1051560" cy="1051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53975" y="610750"/>
            <a:ext cx="1051560" cy="1051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68475" y="610750"/>
            <a:ext cx="1051560" cy="1051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23550" y="2197500"/>
            <a:ext cx="1866900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273350" y="2129547"/>
            <a:ext cx="1634750" cy="173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742500" y="2229724"/>
            <a:ext cx="1409700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305346" y="2197496"/>
            <a:ext cx="1474175" cy="147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Season Awards</a:t>
            </a:r>
            <a:endParaRPr/>
          </a:p>
        </p:txBody>
      </p:sp>
      <p:sp>
        <p:nvSpPr>
          <p:cNvPr id="229" name="Google Shape;229;p26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High Series Scratch: Matthew Taylor 688 / JoAnne Barber 409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High Game Scratch: </a:t>
            </a:r>
            <a:r>
              <a:rPr lang="en"/>
              <a:t>Seth</a:t>
            </a:r>
            <a:r>
              <a:rPr lang="en"/>
              <a:t> Gunderson 247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High Series Handicap: Nathan Burrows 744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High Game Handicap: Ryan Sisco 260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#1 Power Ranked Bowler: Dennis Walling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Runner-up: Nathan Burrows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#1 H2H: Nathan Burrows at 60.535%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Runner-up: Aaron Barber at 58.548% (Actual: Dennis Walling at 61.259%)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#1 Power Ranked Team: Squid Row (Runner-up: Scootytang)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Tournament of Champions!!!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35" name="Google Shape;235;p27"/>
          <p:cNvSpPr txBox="1"/>
          <p:nvPr/>
        </p:nvSpPr>
        <p:spPr>
          <a:xfrm>
            <a:off x="188325" y="1350175"/>
            <a:ext cx="37656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Champ: Nathan Burrows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Runner-up: Scoot Murdock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Honorable Mentions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AJ Hofmann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Buck Nasty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Chris Lenz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Dennis Walling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JoAnne Barber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Seth Gunderson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36" name="Google Shape;23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1390" y="1350175"/>
            <a:ext cx="3524350" cy="337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People’s Choice</a:t>
            </a:r>
            <a:endParaRPr/>
          </a:p>
        </p:txBody>
      </p:sp>
      <p:sp>
        <p:nvSpPr>
          <p:cNvPr id="242" name="Google Shape;242;p28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Rookie of the Season: Chris Hagan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Runner-up: Chris Lenz Right Arm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Second Runner-up: Nathan Burrows Left Arm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Seth Gunderson Captain of the Season: Dennis Walling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Runner-up: AJ Hofmann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Carl Goetz Defensive Bowler: Matthew Taylor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Runner-up: Aaron Barber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Ian Goetz Underdog: Brian Schaben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Runner-up: Nathan Burrows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Bob Brunker/Rob Kaszuba Sportsmanship: Matthew Taylor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Runner-up: Kent Harms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People’s Choice Cont. </a:t>
            </a:r>
            <a:endParaRPr/>
          </a:p>
        </p:txBody>
      </p:sp>
      <p:sp>
        <p:nvSpPr>
          <p:cNvPr id="248" name="Google Shape;248;p29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Emily Podhajsky Sportsmanship Award: JoAnne Barber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Runner-up: None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Pat Searcy Life of the Party: Scott Thompson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Runner-up: Ryan Sisco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Sub of the Season: Matt Jaklevich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Runner-up: Tim Christensen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Favorite Team to Roll Against: Sun Dolphins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Runner-up: Bowls Deep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Most Feared Team to Roll Against: Scootytang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Runner-up: Squid Row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Most Valuable Bowler</a:t>
            </a:r>
            <a:endParaRPr/>
          </a:p>
        </p:txBody>
      </p:sp>
      <p:sp>
        <p:nvSpPr>
          <p:cNvPr id="254" name="Google Shape;254;p30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Popular Vote: Matthew Taylor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Runner-up: Dennis Walling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Actual MVB: Nathan Burrows, responsible for 13 wins!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Runner-up: Aaron Barber, 10 wins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Bingo!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60" name="Google Shape;260;p31"/>
          <p:cNvSpPr txBox="1"/>
          <p:nvPr/>
        </p:nvSpPr>
        <p:spPr>
          <a:xfrm>
            <a:off x="188325" y="1350175"/>
            <a:ext cx="40101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Most Bingos</a:t>
            </a:r>
            <a:r>
              <a:rPr lang="en" sz="1500">
                <a:latin typeface="Roboto"/>
                <a:ea typeface="Roboto"/>
                <a:cs typeface="Roboto"/>
                <a:sym typeface="Roboto"/>
              </a:rPr>
              <a:t>: Seth Gunderson (7)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○"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Runner-up: Kent Harms (6)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Overall Points: Dennis Walling (207)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○"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Runner-up: Seth Gunderson (202)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Total Tiles</a:t>
            </a:r>
            <a:r>
              <a:rPr lang="en" sz="1500">
                <a:latin typeface="Roboto"/>
                <a:ea typeface="Roboto"/>
                <a:cs typeface="Roboto"/>
                <a:sym typeface="Roboto"/>
              </a:rPr>
              <a:t>: Dennis Walling (189)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○"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Runner-up: Ben Spencer (184)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1" name="Google Shape;26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9875" y="777075"/>
            <a:ext cx="3675963" cy="369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1" title="Squid | Free SV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71825" y="910550"/>
            <a:ext cx="607425" cy="60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1" title="Squid | Free SV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71825" y="1602775"/>
            <a:ext cx="607425" cy="60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1" title="Squid | Free SV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71825" y="2320650"/>
            <a:ext cx="607425" cy="60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1" title="Squid | Free SV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71825" y="3038525"/>
            <a:ext cx="607425" cy="60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1" title="Squid | Free SV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71825" y="3730750"/>
            <a:ext cx="607425" cy="60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4"/>
          <p:cNvPicPr preferRelativeResize="0"/>
          <p:nvPr/>
        </p:nvPicPr>
        <p:blipFill rotWithShape="1">
          <a:blip r:embed="rId3">
            <a:alphaModFix/>
          </a:blip>
          <a:srcRect b="864" l="0" r="0" t="864"/>
          <a:stretch/>
        </p:blipFill>
        <p:spPr>
          <a:xfrm>
            <a:off x="267775" y="1742677"/>
            <a:ext cx="8608439" cy="245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6th Place</a:t>
            </a:r>
            <a:endParaRPr/>
          </a:p>
        </p:txBody>
      </p:sp>
      <p:sp>
        <p:nvSpPr>
          <p:cNvPr id="111" name="Google Shape;111;p14"/>
          <p:cNvSpPr/>
          <p:nvPr/>
        </p:nvSpPr>
        <p:spPr>
          <a:xfrm>
            <a:off x="811925" y="2346650"/>
            <a:ext cx="7764600" cy="1497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 Facts</a:t>
            </a:r>
            <a:endParaRPr/>
          </a:p>
        </p:txBody>
      </p:sp>
      <p:sp>
        <p:nvSpPr>
          <p:cNvPr id="272" name="Google Shape;272;p32"/>
          <p:cNvSpPr txBox="1"/>
          <p:nvPr>
            <p:ph idx="1" type="body"/>
          </p:nvPr>
        </p:nvSpPr>
        <p:spPr>
          <a:xfrm>
            <a:off x="387900" y="1306500"/>
            <a:ext cx="8368200" cy="36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381000" rtl="0" algn="l">
              <a:spcBef>
                <a:spcPts val="1000"/>
              </a:spcBef>
              <a:spcAft>
                <a:spcPts val="0"/>
              </a:spcAft>
              <a:buSzPts val="1200"/>
              <a:buFont typeface="Arial"/>
              <a:buChar char="●"/>
            </a:pPr>
            <a:r>
              <a:rPr b="1" lang="en" sz="1200" u="sng">
                <a:latin typeface="Arial"/>
                <a:ea typeface="Arial"/>
                <a:cs typeface="Arial"/>
                <a:sym typeface="Arial"/>
              </a:rPr>
              <a:t>Kent Harms</a:t>
            </a:r>
            <a:r>
              <a:rPr b="1" lang="en" sz="1200">
                <a:latin typeface="Arial"/>
                <a:ea typeface="Arial"/>
                <a:cs typeface="Arial"/>
                <a:sym typeface="Arial"/>
              </a:rPr>
              <a:t> remains the best bowler who has not won a championship.</a:t>
            </a:r>
            <a:endParaRPr b="1"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marR="3810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381000" rtl="0" algn="l">
              <a:spcBef>
                <a:spcPts val="1000"/>
              </a:spcBef>
              <a:spcAft>
                <a:spcPts val="0"/>
              </a:spcAft>
              <a:buSzPts val="1200"/>
              <a:buFont typeface="Arial"/>
              <a:buChar char="●"/>
            </a:pPr>
            <a:r>
              <a:rPr b="1" lang="en" sz="1200" u="sng">
                <a:latin typeface="Arial"/>
                <a:ea typeface="Arial"/>
                <a:cs typeface="Arial"/>
                <a:sym typeface="Arial"/>
              </a:rPr>
              <a:t>Aaron Barber</a:t>
            </a:r>
            <a:r>
              <a:rPr b="1" lang="en" sz="1200">
                <a:latin typeface="Arial"/>
                <a:ea typeface="Arial"/>
                <a:cs typeface="Arial"/>
                <a:sym typeface="Arial"/>
              </a:rPr>
              <a:t> rolled his league 250th 200+ game on October 22, with his 203 in game 3 against the Sun Dolphins.  He now stands at 254 200+ games. And </a:t>
            </a:r>
            <a:r>
              <a:rPr b="1" lang="en" sz="1200" u="sng">
                <a:latin typeface="Arial"/>
                <a:ea typeface="Arial"/>
                <a:cs typeface="Arial"/>
                <a:sym typeface="Arial"/>
              </a:rPr>
              <a:t>Matthew Taylor</a:t>
            </a:r>
            <a:r>
              <a:rPr b="1" lang="en" sz="1200">
                <a:latin typeface="Arial"/>
                <a:ea typeface="Arial"/>
                <a:cs typeface="Arial"/>
                <a:sym typeface="Arial"/>
              </a:rPr>
              <a:t> rolled his 200th league 200+ game that very same day, with his 225 in game 2 against Bowls Deep.</a:t>
            </a:r>
            <a:endParaRPr b="1"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marR="3810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381000" rtl="0" algn="l">
              <a:spcBef>
                <a:spcPts val="1000"/>
              </a:spcBef>
              <a:spcAft>
                <a:spcPts val="0"/>
              </a:spcAft>
              <a:buSzPts val="1200"/>
              <a:buFont typeface="Arial"/>
              <a:buChar char="●"/>
            </a:pPr>
            <a:r>
              <a:rPr b="1" lang="en" sz="1200">
                <a:latin typeface="Arial"/>
                <a:ea typeface="Arial"/>
                <a:cs typeface="Arial"/>
                <a:sym typeface="Arial"/>
              </a:rPr>
              <a:t>This was missed last season, but </a:t>
            </a:r>
            <a:r>
              <a:rPr b="1" lang="en" sz="1200" u="sng">
                <a:latin typeface="Arial"/>
                <a:ea typeface="Arial"/>
                <a:cs typeface="Arial"/>
                <a:sym typeface="Arial"/>
              </a:rPr>
              <a:t>Matthew Taylor</a:t>
            </a:r>
            <a:r>
              <a:rPr b="1" lang="en" sz="1200">
                <a:latin typeface="Arial"/>
                <a:ea typeface="Arial"/>
                <a:cs typeface="Arial"/>
                <a:sym typeface="Arial"/>
              </a:rPr>
              <a:t> actually earned his 50th league 600+ series on the final night of bowling last Spring.   He now stands at a count of 56.</a:t>
            </a:r>
            <a:endParaRPr b="1"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marR="3810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381000" rtl="0" algn="l">
              <a:spcBef>
                <a:spcPts val="1000"/>
              </a:spcBef>
              <a:spcAft>
                <a:spcPts val="0"/>
              </a:spcAft>
              <a:buSzPts val="1200"/>
              <a:buFont typeface="Arial"/>
              <a:buChar char="●"/>
            </a:pPr>
            <a:r>
              <a:rPr b="1" lang="en" sz="1200" u="sng">
                <a:latin typeface="Arial"/>
                <a:ea typeface="Arial"/>
                <a:cs typeface="Arial"/>
                <a:sym typeface="Arial"/>
              </a:rPr>
              <a:t>Seth Gunderson</a:t>
            </a:r>
            <a:r>
              <a:rPr b="1" lang="en" sz="1200">
                <a:latin typeface="Arial"/>
                <a:ea typeface="Arial"/>
                <a:cs typeface="Arial"/>
                <a:sym typeface="Arial"/>
              </a:rPr>
              <a:t> came just 75 pins shy of crossing the 250,000 career pins mark and would have crossed it easily last Tuesday  had he not had to miss game 1 for a grade school Christmas pageant.  At least that's something he can look forward to accomplishing in his first game next season as long as he doesn't sandbag too much.</a:t>
            </a:r>
            <a:endParaRPr b="1" sz="12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Hall of Fame Inductions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78" name="Google Shape;278;p33"/>
          <p:cNvSpPr txBox="1"/>
          <p:nvPr/>
        </p:nvSpPr>
        <p:spPr>
          <a:xfrm>
            <a:off x="188325" y="1350175"/>
            <a:ext cx="6933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Roboto"/>
              <a:buChar char="●"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There are no Hall of Fame inductions. On the merits of your performances, none of you deserve it.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Roboto"/>
              <a:buChar char="●"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This concludes the Hall of Fame section of this season’s presentation.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79" name="Google Shape;27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8525" y="1892900"/>
            <a:ext cx="2246945" cy="2995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Bowling for…..fun?</a:t>
            </a:r>
            <a:endParaRPr/>
          </a:p>
        </p:txBody>
      </p:sp>
      <p:sp>
        <p:nvSpPr>
          <p:cNvPr id="285" name="Google Shape;285;p34"/>
          <p:cNvSpPr txBox="1"/>
          <p:nvPr>
            <p:ph idx="1" type="body"/>
          </p:nvPr>
        </p:nvSpPr>
        <p:spPr>
          <a:xfrm>
            <a:off x="387900" y="1489824"/>
            <a:ext cx="8275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Kenny has offered a “for fun &amp; practice” bowling session on Jan. 14th at 6:30</a:t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Good chance to practice/experiment/relax on the our home lanes</a:t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Cost for the lanes would be zero </a:t>
            </a:r>
            <a:r>
              <a:rPr b="1" lang="en" sz="1500" u="sng"/>
              <a:t>IF</a:t>
            </a:r>
            <a:r>
              <a:rPr b="1" lang="en" sz="1500"/>
              <a:t> </a:t>
            </a:r>
            <a:r>
              <a:rPr lang="en" sz="1500"/>
              <a:t>we run up a high enough bar </a:t>
            </a:r>
            <a:r>
              <a:rPr lang="en" sz="1500"/>
              <a:t>tab to make it worth their time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Bowling for…..money?</a:t>
            </a:r>
            <a:endParaRPr/>
          </a:p>
        </p:txBody>
      </p:sp>
      <p:sp>
        <p:nvSpPr>
          <p:cNvPr id="291" name="Google Shape;291;p35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vote will be sent out over the winter break to address possible changes to the cost of bowling. Options are: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SzPct val="128571"/>
              <a:buAutoNum type="arabicPeriod"/>
            </a:pPr>
            <a:r>
              <a:rPr lang="en" sz="1400"/>
              <a:t>Full Prize Fund: Increase of $35 per person ($28 for a team of 5). All teams would win prize money at the end of the season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04165" lvl="0" marL="457200" rtl="0" algn="l">
              <a:spcBef>
                <a:spcPts val="120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1400"/>
              <a:t>Partial Prize Restoration: Increase of $20 per person (16 for a team of 5). Top 2-3 teams win money. All other prizes would be restored at a reduced rate. 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04165" lvl="0" marL="457200" rtl="0" algn="l">
              <a:spcBef>
                <a:spcPts val="120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1400"/>
              <a:t>No Prize Restoration: Dues remain the same. Prizes would remain as we see them today</a:t>
            </a:r>
            <a:endParaRPr sz="1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8318"/>
        </a:solid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6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 to the incredible St. John Staff!</a:t>
            </a:r>
            <a:endParaRPr/>
          </a:p>
        </p:txBody>
      </p:sp>
      <p:pic>
        <p:nvPicPr>
          <p:cNvPr id="297" name="Google Shape;29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0"/>
            <a:ext cx="2315225" cy="254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68950" y="3009600"/>
            <a:ext cx="1438275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6"/>
          <p:cNvPicPr preferRelativeResize="0"/>
          <p:nvPr/>
        </p:nvPicPr>
        <p:blipFill rotWithShape="1">
          <a:blip r:embed="rId5">
            <a:alphaModFix/>
          </a:blip>
          <a:srcRect b="13967" l="34411" r="38889" t="26008"/>
          <a:stretch/>
        </p:blipFill>
        <p:spPr>
          <a:xfrm>
            <a:off x="6887225" y="2547400"/>
            <a:ext cx="2256775" cy="2596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9491" y="0"/>
            <a:ext cx="289321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3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8318"/>
                </a:solidFill>
              </a:rPr>
              <a:t>Next Season: January 28</a:t>
            </a:r>
            <a:endParaRPr>
              <a:solidFill>
                <a:srgbClr val="FF8318"/>
              </a:solidFill>
            </a:endParaRPr>
          </a:p>
        </p:txBody>
      </p:sp>
      <p:sp>
        <p:nvSpPr>
          <p:cNvPr id="306" name="Google Shape;306;p3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Thank you all for a great season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5"/>
          <p:cNvPicPr preferRelativeResize="0"/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5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Sun Dolphins</a:t>
            </a:r>
            <a:endParaRPr/>
          </a:p>
        </p:txBody>
      </p:sp>
      <p:sp>
        <p:nvSpPr>
          <p:cNvPr id="118" name="Google Shape;118;p15"/>
          <p:cNvSpPr txBox="1"/>
          <p:nvPr>
            <p:ph idx="1" type="body"/>
          </p:nvPr>
        </p:nvSpPr>
        <p:spPr>
          <a:xfrm>
            <a:off x="387900" y="1594025"/>
            <a:ext cx="29826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Captain: </a:t>
            </a:r>
            <a:r>
              <a:rPr lang="en"/>
              <a:t>Ryan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MVB: Scott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New Best Games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N/A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New Best Series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N/A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New Best Avg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Scott Thompson: 150 (+1)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58388" y="555613"/>
            <a:ext cx="1050838" cy="1050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89250" y="555612"/>
            <a:ext cx="1050825" cy="105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50950" y="555625"/>
            <a:ext cx="1050825" cy="105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20100" y="555625"/>
            <a:ext cx="1050826" cy="105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4861638" y="2104675"/>
            <a:ext cx="3238500" cy="32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89256" y="1714831"/>
            <a:ext cx="1050825" cy="105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420106" y="1714831"/>
            <a:ext cx="1050825" cy="105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6"/>
          <p:cNvPicPr preferRelativeResize="0"/>
          <p:nvPr/>
        </p:nvPicPr>
        <p:blipFill rotWithShape="1">
          <a:blip r:embed="rId3">
            <a:alphaModFix/>
          </a:blip>
          <a:srcRect b="864" l="0" r="0" t="864"/>
          <a:stretch/>
        </p:blipFill>
        <p:spPr>
          <a:xfrm>
            <a:off x="267775" y="1742677"/>
            <a:ext cx="8608439" cy="245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r>
              <a:rPr lang="en"/>
              <a:t>th Place</a:t>
            </a:r>
            <a:endParaRPr/>
          </a:p>
        </p:txBody>
      </p:sp>
      <p:sp>
        <p:nvSpPr>
          <p:cNvPr id="132" name="Google Shape;132;p16"/>
          <p:cNvSpPr/>
          <p:nvPr/>
        </p:nvSpPr>
        <p:spPr>
          <a:xfrm>
            <a:off x="811925" y="2281725"/>
            <a:ext cx="7764600" cy="1226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17"/>
          <p:cNvPicPr preferRelativeResize="0"/>
          <p:nvPr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Scooter’s Succulent Sausages™ </a:t>
            </a:r>
            <a:endParaRPr/>
          </a:p>
        </p:txBody>
      </p:sp>
      <p:sp>
        <p:nvSpPr>
          <p:cNvPr id="139" name="Google Shape;139;p1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Captain: AJ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MVB: Scoot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New Best Games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N/A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New Best Series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N/A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New Best Avg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N/A</a:t>
            </a:r>
            <a:endParaRPr/>
          </a:p>
        </p:txBody>
      </p:sp>
      <p:pic>
        <p:nvPicPr>
          <p:cNvPr id="140" name="Google Shape;140;p17"/>
          <p:cNvPicPr preferRelativeResize="0"/>
          <p:nvPr/>
        </p:nvPicPr>
        <p:blipFill rotWithShape="1">
          <a:blip r:embed="rId4">
            <a:alphaModFix/>
          </a:blip>
          <a:srcRect b="12495" l="0" r="0" t="12502"/>
          <a:stretch/>
        </p:blipFill>
        <p:spPr>
          <a:xfrm>
            <a:off x="3942375" y="555613"/>
            <a:ext cx="1050826" cy="1050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7"/>
          <p:cNvPicPr preferRelativeResize="0"/>
          <p:nvPr/>
        </p:nvPicPr>
        <p:blipFill rotWithShape="1">
          <a:blip r:embed="rId5">
            <a:alphaModFix/>
          </a:blip>
          <a:srcRect b="59" l="0" r="0" t="69"/>
          <a:stretch/>
        </p:blipFill>
        <p:spPr>
          <a:xfrm>
            <a:off x="6296875" y="555625"/>
            <a:ext cx="1050825" cy="105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7"/>
          <p:cNvPicPr preferRelativeResize="0"/>
          <p:nvPr/>
        </p:nvPicPr>
        <p:blipFill rotWithShape="1">
          <a:blip r:embed="rId6">
            <a:alphaModFix/>
          </a:blip>
          <a:srcRect b="0" l="16666" r="16666" t="0"/>
          <a:stretch/>
        </p:blipFill>
        <p:spPr>
          <a:xfrm>
            <a:off x="5119625" y="555625"/>
            <a:ext cx="1050826" cy="105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74113" y="555263"/>
            <a:ext cx="1051560" cy="1051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365588" y="1836163"/>
            <a:ext cx="1743075" cy="261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8"/>
          <p:cNvPicPr preferRelativeResize="0"/>
          <p:nvPr/>
        </p:nvPicPr>
        <p:blipFill rotWithShape="1">
          <a:blip r:embed="rId3">
            <a:alphaModFix/>
          </a:blip>
          <a:srcRect b="864" l="0" r="0" t="864"/>
          <a:stretch/>
        </p:blipFill>
        <p:spPr>
          <a:xfrm>
            <a:off x="267775" y="1742677"/>
            <a:ext cx="8608439" cy="245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r>
              <a:rPr lang="en"/>
              <a:t>th Place</a:t>
            </a:r>
            <a:endParaRPr/>
          </a:p>
        </p:txBody>
      </p:sp>
      <p:sp>
        <p:nvSpPr>
          <p:cNvPr id="151" name="Google Shape;151;p18"/>
          <p:cNvSpPr/>
          <p:nvPr/>
        </p:nvSpPr>
        <p:spPr>
          <a:xfrm>
            <a:off x="811925" y="2281725"/>
            <a:ext cx="7764600" cy="981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19"/>
          <p:cNvPicPr preferRelativeResize="0"/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9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Bowls Deep</a:t>
            </a:r>
            <a:endParaRPr/>
          </a:p>
        </p:txBody>
      </p:sp>
      <p:sp>
        <p:nvSpPr>
          <p:cNvPr id="158" name="Google Shape;158;p19"/>
          <p:cNvSpPr txBox="1"/>
          <p:nvPr>
            <p:ph idx="1" type="body"/>
          </p:nvPr>
        </p:nvSpPr>
        <p:spPr>
          <a:xfrm>
            <a:off x="428650" y="1606425"/>
            <a:ext cx="2808000" cy="3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Captain: Kent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MVB: Brian / Chris (tie)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New Best Games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Brian (170) +14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Carl (181) +9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Nicholas (220) +10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New Best Series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Brian (427) +24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Nicholas (537) +29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New Best Avg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Brian (112) +2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Carl (115) +1</a:t>
            </a:r>
            <a:endParaRPr/>
          </a:p>
        </p:txBody>
      </p:sp>
      <p:pic>
        <p:nvPicPr>
          <p:cNvPr id="159" name="Google Shape;159;p19"/>
          <p:cNvPicPr preferRelativeResize="0"/>
          <p:nvPr/>
        </p:nvPicPr>
        <p:blipFill rotWithShape="1">
          <a:blip r:embed="rId4">
            <a:alphaModFix/>
          </a:blip>
          <a:srcRect b="4693" l="0" r="0" t="4702"/>
          <a:stretch/>
        </p:blipFill>
        <p:spPr>
          <a:xfrm>
            <a:off x="3195900" y="555612"/>
            <a:ext cx="1050825" cy="105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69025" y="555625"/>
            <a:ext cx="1050826" cy="1050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44650" y="555625"/>
            <a:ext cx="1050825" cy="105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19913" y="555250"/>
            <a:ext cx="1051560" cy="1051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302181" y="1890231"/>
            <a:ext cx="1050825" cy="105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398838" y="3091625"/>
            <a:ext cx="28575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0"/>
          <p:cNvPicPr preferRelativeResize="0"/>
          <p:nvPr/>
        </p:nvPicPr>
        <p:blipFill rotWithShape="1">
          <a:blip r:embed="rId3">
            <a:alphaModFix/>
          </a:blip>
          <a:srcRect b="864" l="0" r="0" t="864"/>
          <a:stretch/>
        </p:blipFill>
        <p:spPr>
          <a:xfrm>
            <a:off x="267775" y="1742677"/>
            <a:ext cx="8608439" cy="245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3rd</a:t>
            </a:r>
            <a:r>
              <a:rPr lang="en"/>
              <a:t> Place</a:t>
            </a:r>
            <a:endParaRPr/>
          </a:p>
        </p:txBody>
      </p:sp>
      <p:sp>
        <p:nvSpPr>
          <p:cNvPr id="171" name="Google Shape;171;p20"/>
          <p:cNvSpPr/>
          <p:nvPr/>
        </p:nvSpPr>
        <p:spPr>
          <a:xfrm>
            <a:off x="832300" y="2322475"/>
            <a:ext cx="7764600" cy="574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1"/>
          <p:cNvPicPr preferRelativeResize="0"/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1"/>
          <p:cNvSpPr txBox="1"/>
          <p:nvPr>
            <p:ph idx="4294967295"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Stealing Pins in the Burrows</a:t>
            </a:r>
            <a:endParaRPr/>
          </a:p>
        </p:txBody>
      </p:sp>
      <p:sp>
        <p:nvSpPr>
          <p:cNvPr id="178" name="Google Shape;178;p21"/>
          <p:cNvSpPr txBox="1"/>
          <p:nvPr>
            <p:ph idx="4294967295" type="body"/>
          </p:nvPr>
        </p:nvSpPr>
        <p:spPr>
          <a:xfrm>
            <a:off x="387900" y="1594025"/>
            <a:ext cx="30261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Captain: JoAnne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MVB: Nathan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New Best Games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Nathan (233) +20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New Best Series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Nathan (543) +53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New Best Avg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N/A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9" name="Google Shape;179;p21"/>
          <p:cNvPicPr preferRelativeResize="0"/>
          <p:nvPr/>
        </p:nvPicPr>
        <p:blipFill rotWithShape="1">
          <a:blip r:embed="rId4">
            <a:alphaModFix/>
          </a:blip>
          <a:srcRect b="12452" l="0" r="0" t="12444"/>
          <a:stretch/>
        </p:blipFill>
        <p:spPr>
          <a:xfrm>
            <a:off x="4620275" y="555625"/>
            <a:ext cx="1050825" cy="1050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95150" y="555263"/>
            <a:ext cx="1051560" cy="1051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1"/>
          <p:cNvPicPr preferRelativeResize="0"/>
          <p:nvPr/>
        </p:nvPicPr>
        <p:blipFill rotWithShape="1">
          <a:blip r:embed="rId6">
            <a:alphaModFix/>
          </a:blip>
          <a:srcRect b="0" l="377" r="377" t="0"/>
          <a:stretch/>
        </p:blipFill>
        <p:spPr>
          <a:xfrm>
            <a:off x="6073363" y="555612"/>
            <a:ext cx="1050825" cy="105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46700" y="2449975"/>
            <a:ext cx="2877500" cy="219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526480" y="561680"/>
            <a:ext cx="1038750" cy="103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